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6" r:id="rId3"/>
    <p:sldId id="343" r:id="rId4"/>
    <p:sldId id="326" r:id="rId5"/>
    <p:sldId id="325" r:id="rId6"/>
    <p:sldId id="344" r:id="rId7"/>
    <p:sldId id="345" r:id="rId8"/>
    <p:sldId id="327" r:id="rId9"/>
    <p:sldId id="346" r:id="rId10"/>
    <p:sldId id="347" r:id="rId11"/>
    <p:sldId id="348" r:id="rId12"/>
    <p:sldId id="349" r:id="rId13"/>
    <p:sldId id="350" r:id="rId14"/>
    <p:sldId id="366" r:id="rId15"/>
    <p:sldId id="337" r:id="rId16"/>
    <p:sldId id="352" r:id="rId17"/>
    <p:sldId id="353" r:id="rId18"/>
    <p:sldId id="354" r:id="rId19"/>
    <p:sldId id="355" r:id="rId20"/>
    <p:sldId id="338" r:id="rId21"/>
    <p:sldId id="329" r:id="rId22"/>
    <p:sldId id="331" r:id="rId23"/>
    <p:sldId id="367" r:id="rId24"/>
    <p:sldId id="334" r:id="rId25"/>
    <p:sldId id="333" r:id="rId26"/>
    <p:sldId id="339" r:id="rId27"/>
    <p:sldId id="332" r:id="rId28"/>
    <p:sldId id="336" r:id="rId29"/>
    <p:sldId id="340" r:id="rId30"/>
    <p:sldId id="341" r:id="rId31"/>
    <p:sldId id="33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42" r:id="rId42"/>
    <p:sldId id="365" r:id="rId43"/>
    <p:sldId id="328" r:id="rId44"/>
  </p:sldIdLst>
  <p:sldSz cx="9144000" cy="6858000" type="screen4x3"/>
  <p:notesSz cx="6858000" cy="9144000"/>
  <p:defaultTextStyle>
    <a:defPPr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02" y="-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rmelo:Documents:teste%20KN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xVal>
            <c:numRef>
              <c:f>kmeans!$A$2:$A$41</c:f>
              <c:numCache>
                <c:formatCode>General</c:formatCode>
                <c:ptCount val="40"/>
                <c:pt idx="0">
                  <c:v>0.3326183808037062</c:v>
                </c:pt>
                <c:pt idx="1">
                  <c:v>0.30648281020462531</c:v>
                </c:pt>
                <c:pt idx="2">
                  <c:v>0.35859149618518099</c:v>
                </c:pt>
                <c:pt idx="3">
                  <c:v>0.44400217867764713</c:v>
                </c:pt>
                <c:pt idx="4">
                  <c:v>0.2981150365560099</c:v>
                </c:pt>
                <c:pt idx="5">
                  <c:v>0.39902082929706933</c:v>
                </c:pt>
                <c:pt idx="6">
                  <c:v>0.28354291201931109</c:v>
                </c:pt>
                <c:pt idx="7">
                  <c:v>0.2855369242947291</c:v>
                </c:pt>
                <c:pt idx="8">
                  <c:v>0.4349522601452922</c:v>
                </c:pt>
                <c:pt idx="9">
                  <c:v>0.22631311511027305</c:v>
                </c:pt>
                <c:pt idx="10">
                  <c:v>0.32416929910148212</c:v>
                </c:pt>
                <c:pt idx="11">
                  <c:v>0.372769834193105</c:v>
                </c:pt>
                <c:pt idx="12">
                  <c:v>0.39797584932530322</c:v>
                </c:pt>
                <c:pt idx="13">
                  <c:v>0.2746778812469981</c:v>
                </c:pt>
                <c:pt idx="14">
                  <c:v>0.53813321637835521</c:v>
                </c:pt>
                <c:pt idx="15">
                  <c:v>0.72325338258156102</c:v>
                </c:pt>
                <c:pt idx="16">
                  <c:v>0.72600616689169284</c:v>
                </c:pt>
                <c:pt idx="17">
                  <c:v>0.56762348450638522</c:v>
                </c:pt>
                <c:pt idx="18">
                  <c:v>0.60604361312312061</c:v>
                </c:pt>
                <c:pt idx="19">
                  <c:v>0.53097593949496502</c:v>
                </c:pt>
                <c:pt idx="20">
                  <c:v>0.62061433171834302</c:v>
                </c:pt>
                <c:pt idx="21">
                  <c:v>0.72598822874579105</c:v>
                </c:pt>
                <c:pt idx="22">
                  <c:v>0.57413471062795896</c:v>
                </c:pt>
                <c:pt idx="23">
                  <c:v>0.5447130238108</c:v>
                </c:pt>
                <c:pt idx="24">
                  <c:v>0.64246117065135899</c:v>
                </c:pt>
                <c:pt idx="25">
                  <c:v>0.67884740242834662</c:v>
                </c:pt>
                <c:pt idx="26">
                  <c:v>0.53372413316765199</c:v>
                </c:pt>
                <c:pt idx="27">
                  <c:v>0.70413305197280296</c:v>
                </c:pt>
                <c:pt idx="28">
                  <c:v>0.90260938687038117</c:v>
                </c:pt>
                <c:pt idx="29">
                  <c:v>0.94179541223820762</c:v>
                </c:pt>
                <c:pt idx="30">
                  <c:v>0.76540459260172622</c:v>
                </c:pt>
                <c:pt idx="31">
                  <c:v>0.92408158634179904</c:v>
                </c:pt>
                <c:pt idx="32">
                  <c:v>0.765215484799455</c:v>
                </c:pt>
                <c:pt idx="33">
                  <c:v>0.76251862369008439</c:v>
                </c:pt>
                <c:pt idx="34">
                  <c:v>0.99867754779893381</c:v>
                </c:pt>
                <c:pt idx="35">
                  <c:v>0.76276876968586305</c:v>
                </c:pt>
                <c:pt idx="36">
                  <c:v>0.80905996590331597</c:v>
                </c:pt>
                <c:pt idx="37">
                  <c:v>0.78243467078982598</c:v>
                </c:pt>
                <c:pt idx="38">
                  <c:v>0.86346204374717683</c:v>
                </c:pt>
                <c:pt idx="39">
                  <c:v>0.83656996732224775</c:v>
                </c:pt>
              </c:numCache>
            </c:numRef>
          </c:xVal>
          <c:yVal>
            <c:numRef>
              <c:f>kmeans!$B$2:$B$41</c:f>
              <c:numCache>
                <c:formatCode>General</c:formatCode>
                <c:ptCount val="40"/>
                <c:pt idx="0">
                  <c:v>0.29732212881067421</c:v>
                </c:pt>
                <c:pt idx="1">
                  <c:v>0.44123820683507792</c:v>
                </c:pt>
                <c:pt idx="2">
                  <c:v>0.29839641590588123</c:v>
                </c:pt>
                <c:pt idx="3">
                  <c:v>0.42775446713490123</c:v>
                </c:pt>
                <c:pt idx="4">
                  <c:v>0.40521281895571509</c:v>
                </c:pt>
                <c:pt idx="5">
                  <c:v>0.4475604778094292</c:v>
                </c:pt>
                <c:pt idx="6">
                  <c:v>0.31694483260816902</c:v>
                </c:pt>
                <c:pt idx="7">
                  <c:v>0.33322077804491523</c:v>
                </c:pt>
                <c:pt idx="8">
                  <c:v>0.33097068016531922</c:v>
                </c:pt>
                <c:pt idx="9">
                  <c:v>0.4191284661225842</c:v>
                </c:pt>
                <c:pt idx="10">
                  <c:v>0.225380320386148</c:v>
                </c:pt>
                <c:pt idx="11">
                  <c:v>0.3179912122543101</c:v>
                </c:pt>
                <c:pt idx="12">
                  <c:v>0.26245832058425511</c:v>
                </c:pt>
                <c:pt idx="13">
                  <c:v>0.4271946254836621</c:v>
                </c:pt>
                <c:pt idx="14">
                  <c:v>0.58005290393111875</c:v>
                </c:pt>
                <c:pt idx="15">
                  <c:v>0.68453093862649417</c:v>
                </c:pt>
                <c:pt idx="16">
                  <c:v>0.51895237912685777</c:v>
                </c:pt>
                <c:pt idx="17">
                  <c:v>0.64468069935605821</c:v>
                </c:pt>
                <c:pt idx="18">
                  <c:v>0.65677583606020662</c:v>
                </c:pt>
                <c:pt idx="19">
                  <c:v>0.69805802517430504</c:v>
                </c:pt>
                <c:pt idx="20">
                  <c:v>0.54074728512227899</c:v>
                </c:pt>
                <c:pt idx="21">
                  <c:v>0.64468273265083542</c:v>
                </c:pt>
                <c:pt idx="22">
                  <c:v>0.58604212159912084</c:v>
                </c:pt>
                <c:pt idx="23">
                  <c:v>0.51708426074628677</c:v>
                </c:pt>
                <c:pt idx="24">
                  <c:v>0.54555650971201342</c:v>
                </c:pt>
                <c:pt idx="25">
                  <c:v>0.61624804137045419</c:v>
                </c:pt>
                <c:pt idx="26">
                  <c:v>0.67348050514351621</c:v>
                </c:pt>
                <c:pt idx="27">
                  <c:v>0.69146737382834478</c:v>
                </c:pt>
                <c:pt idx="28">
                  <c:v>0.840393145709186</c:v>
                </c:pt>
                <c:pt idx="29">
                  <c:v>0.85774421914652543</c:v>
                </c:pt>
                <c:pt idx="30">
                  <c:v>0.92571578360093598</c:v>
                </c:pt>
                <c:pt idx="31">
                  <c:v>0.75827419552820219</c:v>
                </c:pt>
                <c:pt idx="32">
                  <c:v>0.76937230630210218</c:v>
                </c:pt>
                <c:pt idx="33">
                  <c:v>0.97349871273468125</c:v>
                </c:pt>
                <c:pt idx="34">
                  <c:v>0.97439992778026896</c:v>
                </c:pt>
                <c:pt idx="35">
                  <c:v>0.78639718616727783</c:v>
                </c:pt>
                <c:pt idx="36">
                  <c:v>0.85769987703406547</c:v>
                </c:pt>
                <c:pt idx="37">
                  <c:v>0.77377164302902246</c:v>
                </c:pt>
                <c:pt idx="38">
                  <c:v>0.79940443054101717</c:v>
                </c:pt>
                <c:pt idx="39">
                  <c:v>0.95910234153257101</c:v>
                </c:pt>
              </c:numCache>
            </c:numRef>
          </c:yVal>
        </c:ser>
        <c:axId val="94324992"/>
        <c:axId val="94842880"/>
      </c:scatterChart>
      <c:valAx>
        <c:axId val="9432499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pt-BR"/>
          </a:p>
        </c:txPr>
        <c:crossAx val="94842880"/>
        <c:crosses val="autoZero"/>
        <c:crossBetween val="midCat"/>
      </c:valAx>
      <c:valAx>
        <c:axId val="9484288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pt-BR"/>
          </a:p>
        </c:txPr>
        <c:crossAx val="94324992"/>
        <c:crosses val="autoZero"/>
        <c:crossBetween val="midCat"/>
      </c:valAx>
    </c:plotArea>
    <c:legend>
      <c:legendPos val="r"/>
      <c:layout/>
      <c:txPr>
        <a:bodyPr/>
        <a:lstStyle/>
        <a:p>
          <a:pPr>
            <a:defRPr lang="en-US"/>
          </a:pPr>
          <a:endParaRPr lang="pt-BR"/>
        </a:p>
      </c:txPr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E01D6-BEF9-3B4F-A603-0A6665F688D2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7F94B-CCCA-1D49-83E8-CA393306FAD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f2e3731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f2e3731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f846e99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f846e99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f846e99b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f846e99b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f846e99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f846e99b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846e99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f846e99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f846e99b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f846e99b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9144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9144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8000"/>
            <a:ext cx="9144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9144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28/06/2019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F497D"/>
                </a:solidFill>
              </a:defRPr>
            </a:lvl1pPr>
          </a:lstStyle>
          <a:p>
            <a:r>
              <a:rPr lang="pt-BR" smtClean="0"/>
              <a:t>ENCOM 2018</a:t>
            </a:r>
            <a:endParaRPr lang="pt-BR" dirty="0"/>
          </a:p>
        </p:txBody>
      </p:sp>
      <p:pic>
        <p:nvPicPr>
          <p:cNvPr id="7" name="Picture 6" descr="1712756.jpeg"/>
          <p:cNvPicPr>
            <a:picLocks noChangeAspect="1"/>
          </p:cNvPicPr>
          <p:nvPr userDrawn="1"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-686461" y="-1"/>
            <a:ext cx="11160002" cy="68580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F497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F497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F497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F497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f6MqIS2ql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12756.jpeg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-586198" y="12210"/>
            <a:ext cx="9945379" cy="611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7415"/>
            <a:ext cx="7772400" cy="1470025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1F497D"/>
                </a:solidFill>
              </a:rPr>
              <a:t>Fundamentos de inteligência artificial</a:t>
            </a:r>
            <a:endParaRPr lang="pt-BR" b="1" dirty="0">
              <a:solidFill>
                <a:srgbClr val="1F497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3429" b="1" dirty="0" smtClean="0">
                <a:solidFill>
                  <a:srgbClr val="1F497D"/>
                </a:solidFill>
              </a:rPr>
              <a:t>Carmelo J. A. Bastos-Filho</a:t>
            </a:r>
          </a:p>
          <a:p>
            <a:r>
              <a:rPr lang="pt-BR" sz="3429" b="1" dirty="0" smtClean="0">
                <a:solidFill>
                  <a:srgbClr val="1F497D"/>
                </a:solidFill>
              </a:rPr>
              <a:t>carmelofilho@ieee.org</a:t>
            </a:r>
          </a:p>
          <a:p>
            <a:r>
              <a:rPr lang="pt-BR" sz="2323" dirty="0" smtClean="0">
                <a:solidFill>
                  <a:srgbClr val="1F497D"/>
                </a:solidFill>
              </a:rPr>
              <a:t>Professor Associado UPE</a:t>
            </a:r>
          </a:p>
          <a:p>
            <a:r>
              <a:rPr lang="pt-BR" sz="2323" dirty="0" smtClean="0">
                <a:solidFill>
                  <a:srgbClr val="1F497D"/>
                </a:solidFill>
              </a:rPr>
              <a:t>Bolsista PQ-1D CNPQ</a:t>
            </a:r>
          </a:p>
          <a:p>
            <a:r>
              <a:rPr lang="pt-BR" sz="2323" dirty="0" smtClean="0">
                <a:solidFill>
                  <a:srgbClr val="1F497D"/>
                </a:solidFill>
              </a:rPr>
              <a:t>IEEE </a:t>
            </a:r>
            <a:r>
              <a:rPr lang="pt-BR" sz="2323" dirty="0" err="1" smtClean="0">
                <a:solidFill>
                  <a:srgbClr val="1F497D"/>
                </a:solidFill>
              </a:rPr>
              <a:t>SeniorMember</a:t>
            </a:r>
            <a:endParaRPr lang="pt-BR" sz="2323" dirty="0" smtClean="0">
              <a:solidFill>
                <a:srgbClr val="1F497D"/>
              </a:solidFill>
            </a:endParaRPr>
          </a:p>
          <a:p>
            <a:r>
              <a:rPr lang="pt-BR" sz="2323" dirty="0" smtClean="0">
                <a:solidFill>
                  <a:srgbClr val="1F497D"/>
                </a:solidFill>
              </a:rPr>
              <a:t>Cientista-chefe </a:t>
            </a:r>
            <a:r>
              <a:rPr lang="pt-BR" sz="2323" dirty="0" err="1" smtClean="0">
                <a:solidFill>
                  <a:srgbClr val="1F497D"/>
                </a:solidFill>
              </a:rPr>
              <a:t>Parqtel</a:t>
            </a:r>
            <a:r>
              <a:rPr lang="pt-BR" sz="2323" dirty="0" smtClean="0">
                <a:solidFill>
                  <a:srgbClr val="1F497D"/>
                </a:solidFill>
              </a:rPr>
              <a:t> PE</a:t>
            </a:r>
          </a:p>
          <a:p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934544"/>
            <a:ext cx="9144000" cy="92345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Questões relevantes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dirty="0" smtClean="0"/>
              <a:t>O </a:t>
            </a:r>
            <a:r>
              <a:rPr lang="en-US" dirty="0" err="1" smtClean="0"/>
              <a:t>resultado</a:t>
            </a:r>
            <a:r>
              <a:rPr lang="en-US" dirty="0" smtClean="0"/>
              <a:t> do </a:t>
            </a:r>
            <a:r>
              <a:rPr lang="en-US" dirty="0" err="1" smtClean="0"/>
              <a:t>algoritmo</a:t>
            </a:r>
            <a:r>
              <a:rPr lang="en-US" b="1" dirty="0" err="1" smtClean="0"/>
              <a:t>dependedamétrica</a:t>
            </a:r>
            <a:r>
              <a:rPr lang="en-US" dirty="0" err="1" smtClean="0"/>
              <a:t>utilizadaparamedir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entre um </a:t>
            </a:r>
            <a:r>
              <a:rPr lang="en-US" dirty="0" err="1" smtClean="0"/>
              <a:t>pontoeocentróide</a:t>
            </a:r>
            <a:r>
              <a:rPr lang="en-US" dirty="0" smtClean="0"/>
              <a:t>: </a:t>
            </a:r>
            <a:r>
              <a:rPr lang="en-US" dirty="0" err="1" smtClean="0"/>
              <a:t>écomum</a:t>
            </a:r>
            <a:r>
              <a:rPr lang="en-US" dirty="0" smtClean="0"/>
              <a:t> se </a:t>
            </a:r>
            <a:r>
              <a:rPr lang="en-US" dirty="0" err="1" smtClean="0"/>
              <a:t>normalizarcadavariável</a:t>
            </a:r>
            <a:r>
              <a:rPr lang="en-US" dirty="0" smtClean="0"/>
              <a:t> (</a:t>
            </a:r>
            <a:r>
              <a:rPr lang="en-US" dirty="0" err="1" smtClean="0"/>
              <a:t>dimensão</a:t>
            </a:r>
            <a:r>
              <a:rPr lang="en-US" dirty="0" smtClean="0"/>
              <a:t>) </a:t>
            </a:r>
            <a:r>
              <a:rPr lang="en-US" dirty="0" err="1" smtClean="0"/>
              <a:t>porseudesviopadrão</a:t>
            </a:r>
            <a:r>
              <a:rPr lang="en-US" dirty="0" smtClean="0"/>
              <a:t>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dirty="0" err="1" smtClean="0"/>
              <a:t>Tratamento</a:t>
            </a:r>
            <a:r>
              <a:rPr lang="en-US" dirty="0" smtClean="0"/>
              <a:t> de </a:t>
            </a:r>
            <a:r>
              <a:rPr lang="en-US" b="1" dirty="0" smtClean="0"/>
              <a:t>clusters </a:t>
            </a:r>
            <a:r>
              <a:rPr lang="en-US" b="1" dirty="0" err="1" smtClean="0"/>
              <a:t>vazios</a:t>
            </a:r>
            <a:r>
              <a:rPr lang="en-US" dirty="0" smtClean="0"/>
              <a:t>: </a:t>
            </a:r>
            <a:r>
              <a:rPr lang="en-US" dirty="0" err="1" smtClean="0"/>
              <a:t>énecessáriorealocarocentróide</a:t>
            </a:r>
            <a:r>
              <a:rPr lang="en-US" dirty="0" smtClean="0"/>
              <a:t> a </a:t>
            </a:r>
            <a:r>
              <a:rPr lang="en-US" dirty="0" err="1" smtClean="0"/>
              <a:t>fim</a:t>
            </a:r>
            <a:r>
              <a:rPr lang="en-US" dirty="0" smtClean="0"/>
              <a:t> de se </a:t>
            </a:r>
            <a:r>
              <a:rPr lang="en-US" dirty="0" err="1" smtClean="0"/>
              <a:t>diminuiro</a:t>
            </a:r>
            <a:r>
              <a:rPr lang="en-US" dirty="0" smtClean="0"/>
              <a:t> SSE.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b="1" dirty="0" smtClean="0"/>
              <a:t>Outliers</a:t>
            </a:r>
            <a:r>
              <a:rPr lang="en-US" dirty="0" smtClean="0"/>
              <a:t>: </a:t>
            </a:r>
            <a:r>
              <a:rPr lang="en-US" dirty="0" err="1" smtClean="0"/>
              <a:t>tornamoscentróidesnãotãorepresentativosquandocomparados</a:t>
            </a:r>
            <a:r>
              <a:rPr lang="en-US" dirty="0" smtClean="0"/>
              <a:t> com a </a:t>
            </a:r>
            <a:r>
              <a:rPr lang="en-US" dirty="0" err="1" smtClean="0"/>
              <a:t>ausência</a:t>
            </a:r>
            <a:r>
              <a:rPr lang="en-US" dirty="0" smtClean="0"/>
              <a:t> de outliers. </a:t>
            </a:r>
            <a:r>
              <a:rPr lang="en-US" dirty="0" err="1" smtClean="0"/>
              <a:t>Comumenteaumentamo</a:t>
            </a:r>
            <a:r>
              <a:rPr lang="en-US" dirty="0" smtClean="0"/>
              <a:t> SSE.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b="1" dirty="0" err="1" smtClean="0"/>
              <a:t>Redução</a:t>
            </a:r>
            <a:r>
              <a:rPr lang="en-US" b="1" dirty="0" smtClean="0"/>
              <a:t> do SSE</a:t>
            </a:r>
            <a:r>
              <a:rPr lang="en-US" dirty="0" err="1" smtClean="0"/>
              <a:t>porpós-processamento</a:t>
            </a:r>
            <a:r>
              <a:rPr lang="en-US" dirty="0" smtClean="0"/>
              <a:t>: </a:t>
            </a:r>
            <a:r>
              <a:rPr lang="en-US" dirty="0" err="1" smtClean="0"/>
              <a:t>realização</a:t>
            </a:r>
            <a:r>
              <a:rPr lang="en-US" dirty="0" smtClean="0"/>
              <a:t> de </a:t>
            </a:r>
            <a:r>
              <a:rPr lang="en-US" dirty="0" err="1" smtClean="0"/>
              <a:t>operações</a:t>
            </a:r>
            <a:r>
              <a:rPr lang="en-US" dirty="0" smtClean="0"/>
              <a:t> de split </a:t>
            </a:r>
            <a:r>
              <a:rPr lang="en-US" dirty="0" err="1" smtClean="0"/>
              <a:t>e</a:t>
            </a:r>
            <a:r>
              <a:rPr lang="en-US" dirty="0" smtClean="0"/>
              <a:t> merge </a:t>
            </a:r>
            <a:r>
              <a:rPr lang="en-US" dirty="0" err="1" smtClean="0"/>
              <a:t>nos</a:t>
            </a:r>
            <a:r>
              <a:rPr lang="en-US" dirty="0" smtClean="0"/>
              <a:t> clusters </a:t>
            </a:r>
            <a:r>
              <a:rPr lang="en-US" dirty="0" err="1" smtClean="0"/>
              <a:t>encontrados</a:t>
            </a:r>
            <a:r>
              <a:rPr lang="en-US" dirty="0" smtClean="0"/>
              <a:t> a </a:t>
            </a:r>
            <a:r>
              <a:rPr lang="en-US" dirty="0" err="1" smtClean="0"/>
              <a:t>fim</a:t>
            </a:r>
            <a:r>
              <a:rPr lang="en-US" dirty="0" smtClean="0"/>
              <a:t> de se </a:t>
            </a:r>
            <a:r>
              <a:rPr lang="en-US" dirty="0" err="1" smtClean="0"/>
              <a:t>reduziro</a:t>
            </a:r>
            <a:r>
              <a:rPr lang="en-US" dirty="0" smtClean="0"/>
              <a:t> SSE.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dirty="0" err="1" smtClean="0"/>
              <a:t>Atualização</a:t>
            </a:r>
            <a:r>
              <a:rPr lang="en-US" dirty="0" smtClean="0"/>
              <a:t> dos </a:t>
            </a:r>
            <a:r>
              <a:rPr lang="en-US" dirty="0" err="1" smtClean="0"/>
              <a:t>centróides</a:t>
            </a:r>
            <a:r>
              <a:rPr lang="en-US" dirty="0" smtClean="0"/>
              <a:t> de forma incremental: </a:t>
            </a:r>
            <a:r>
              <a:rPr lang="en-US" dirty="0" err="1" smtClean="0"/>
              <a:t>podemelhorar</a:t>
            </a:r>
            <a:r>
              <a:rPr lang="en-US" dirty="0" smtClean="0"/>
              <a:t> a </a:t>
            </a:r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convergência</a:t>
            </a:r>
            <a:r>
              <a:rPr lang="en-US" dirty="0" smtClean="0"/>
              <a:t> do </a:t>
            </a:r>
            <a:r>
              <a:rPr lang="en-US" dirty="0" err="1" smtClean="0"/>
              <a:t>algoritmoetambémevitar</a:t>
            </a:r>
            <a:r>
              <a:rPr lang="en-US" dirty="0" smtClean="0"/>
              <a:t> clusters </a:t>
            </a:r>
            <a:r>
              <a:rPr lang="en-US" dirty="0" err="1" smtClean="0"/>
              <a:t>vazios</a:t>
            </a:r>
            <a:r>
              <a:rPr lang="en-US" dirty="0" smtClean="0"/>
              <a:t>.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US" dirty="0" err="1" smtClean="0"/>
              <a:t>Nãoháumaregrageralpara</a:t>
            </a:r>
            <a:r>
              <a:rPr lang="en-US" dirty="0" smtClean="0"/>
              <a:t> se </a:t>
            </a:r>
            <a:r>
              <a:rPr lang="en-US" dirty="0" err="1" smtClean="0"/>
              <a:t>determinark</a:t>
            </a:r>
            <a:r>
              <a:rPr lang="en-US" dirty="0" smtClean="0"/>
              <a:t>. </a:t>
            </a:r>
            <a:r>
              <a:rPr lang="en-US" dirty="0" err="1" smtClean="0"/>
              <a:t>Normalmente</a:t>
            </a:r>
            <a:r>
              <a:rPr lang="en-US" dirty="0" smtClean="0"/>
              <a:t> se </a:t>
            </a:r>
            <a:r>
              <a:rPr lang="en-US" dirty="0" err="1" smtClean="0"/>
              <a:t>realizamcomparações</a:t>
            </a:r>
            <a:r>
              <a:rPr lang="en-US" dirty="0" smtClean="0"/>
              <a:t> dos </a:t>
            </a:r>
            <a:r>
              <a:rPr lang="en-US" dirty="0" err="1" smtClean="0"/>
              <a:t>resultados</a:t>
            </a:r>
            <a:r>
              <a:rPr lang="en-US" dirty="0" smtClean="0"/>
              <a:t> de </a:t>
            </a:r>
            <a:r>
              <a:rPr lang="en-US" dirty="0" err="1" smtClean="0"/>
              <a:t>múltiplasrodadas</a:t>
            </a:r>
            <a:r>
              <a:rPr lang="en-US" dirty="0" smtClean="0"/>
              <a:t> do </a:t>
            </a:r>
            <a:r>
              <a:rPr lang="en-US" dirty="0" err="1" smtClean="0"/>
              <a:t>algoritmo</a:t>
            </a:r>
            <a:r>
              <a:rPr lang="en-US" dirty="0" smtClean="0"/>
              <a:t> com </a:t>
            </a:r>
            <a:r>
              <a:rPr lang="en-US" dirty="0" err="1" smtClean="0"/>
              <a:t>kdiferentes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K-means</a:t>
            </a:r>
            <a:r>
              <a:rPr lang="pt-BR" dirty="0" smtClean="0"/>
              <a:t> não trata bem clusters de tamanho diferente</a:t>
            </a:r>
            <a:endParaRPr lang="pt-BR" dirty="0"/>
          </a:p>
        </p:txBody>
      </p:sp>
      <p:pic>
        <p:nvPicPr>
          <p:cNvPr id="4" name="Google Shape;16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1025" y="2523075"/>
            <a:ext cx="6303851" cy="24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K-means </a:t>
            </a:r>
            <a:r>
              <a:rPr lang="en-US" sz="3600" dirty="0" err="1" smtClean="0"/>
              <a:t>nãoéadequadoparatratamento</a:t>
            </a:r>
            <a:r>
              <a:rPr lang="en-US" sz="3600" dirty="0" smtClean="0"/>
              <a:t> clusters de </a:t>
            </a:r>
            <a:r>
              <a:rPr lang="en-US" sz="3600" dirty="0" err="1" smtClean="0"/>
              <a:t>densidadesdiferentes</a:t>
            </a:r>
            <a:endParaRPr lang="pt-BR" sz="3600" dirty="0"/>
          </a:p>
        </p:txBody>
      </p:sp>
      <p:pic>
        <p:nvPicPr>
          <p:cNvPr id="4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150" y="2487600"/>
            <a:ext cx="6585374" cy="27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K-means </a:t>
            </a:r>
            <a:r>
              <a:rPr lang="en-US" dirty="0" err="1" smtClean="0"/>
              <a:t>nãoéadequadoparatratamento</a:t>
            </a:r>
            <a:r>
              <a:rPr lang="en-US" dirty="0" smtClean="0"/>
              <a:t> clusters </a:t>
            </a:r>
            <a:r>
              <a:rPr lang="en-US" dirty="0" err="1" smtClean="0"/>
              <a:t>não-globulares</a:t>
            </a:r>
            <a:endParaRPr lang="pt-BR" dirty="0"/>
          </a:p>
        </p:txBody>
      </p:sp>
      <p:pic>
        <p:nvPicPr>
          <p:cNvPr id="4" name="Google Shape;17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725" y="2333475"/>
            <a:ext cx="6002550" cy="28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102588" y="543859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0" indent="-317500">
              <a:buSzPts val="1400"/>
              <a:buChar char="●"/>
            </a:pPr>
            <a:r>
              <a:rPr lang="en-US" sz="2000" dirty="0" smtClean="0"/>
              <a:t>K-means </a:t>
            </a:r>
            <a:r>
              <a:rPr lang="en-US" sz="2000" dirty="0" err="1" smtClean="0"/>
              <a:t>érestrito</a:t>
            </a:r>
            <a:r>
              <a:rPr lang="en-US" sz="2000" dirty="0" smtClean="0"/>
              <a:t> a </a:t>
            </a:r>
            <a:r>
              <a:rPr lang="en-US" sz="2000" dirty="0" err="1" smtClean="0"/>
              <a:t>conjuntos</a:t>
            </a:r>
            <a:r>
              <a:rPr lang="en-US" sz="2000" dirty="0" smtClean="0"/>
              <a:t> de dados </a:t>
            </a:r>
            <a:r>
              <a:rPr lang="en-US" sz="2000" dirty="0" err="1" smtClean="0"/>
              <a:t>paraosquais</a:t>
            </a:r>
            <a:r>
              <a:rPr lang="en-US" sz="2000" dirty="0" smtClean="0"/>
              <a:t> se tem </a:t>
            </a:r>
            <a:r>
              <a:rPr lang="en-US" sz="2000" dirty="0" err="1" smtClean="0"/>
              <a:t>umanoção</a:t>
            </a:r>
            <a:r>
              <a:rPr lang="en-US" sz="2000" dirty="0" smtClean="0"/>
              <a:t> de </a:t>
            </a:r>
            <a:r>
              <a:rPr lang="en-US" sz="2000" dirty="0" err="1" smtClean="0"/>
              <a:t>centro</a:t>
            </a:r>
            <a:r>
              <a:rPr lang="en-US" sz="2000" dirty="0" smtClean="0"/>
              <a:t> (</a:t>
            </a:r>
            <a:r>
              <a:rPr lang="en-US" sz="2000" dirty="0" err="1" smtClean="0"/>
              <a:t>centróide</a:t>
            </a:r>
            <a:r>
              <a:rPr lang="en-US" sz="2000" dirty="0" smtClean="0"/>
              <a:t>).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 íris</a:t>
            </a:r>
            <a:endParaRPr lang="pt-BR" dirty="0"/>
          </a:p>
        </p:txBody>
      </p:sp>
      <p:pic>
        <p:nvPicPr>
          <p:cNvPr id="4" name="Google Shape;2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25" y="1204225"/>
            <a:ext cx="7329249" cy="508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K-Medianas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 smtClean="0"/>
              <a:t>K-Medianas</a:t>
            </a:r>
            <a:r>
              <a:rPr lang="pt-BR" dirty="0" smtClean="0"/>
              <a:t> é outro algoritmo de </a:t>
            </a:r>
            <a:r>
              <a:rPr lang="pt-BR" dirty="0" err="1" smtClean="0"/>
              <a:t>clustering</a:t>
            </a:r>
            <a:r>
              <a:rPr lang="pt-BR" dirty="0" smtClean="0"/>
              <a:t> relacionado a </a:t>
            </a:r>
            <a:r>
              <a:rPr lang="pt-BR" dirty="0" err="1" smtClean="0"/>
              <a:t>K-Means</a:t>
            </a:r>
            <a:endParaRPr lang="pt-BR" dirty="0" smtClean="0"/>
          </a:p>
          <a:p>
            <a:r>
              <a:rPr lang="pt-BR" dirty="0" smtClean="0"/>
              <a:t>Em vez de recalcular os pontos centrais do grupo usando a média, usa-se o vetor mediano do grupo. </a:t>
            </a:r>
          </a:p>
          <a:p>
            <a:r>
              <a:rPr lang="pt-BR" dirty="0" smtClean="0"/>
              <a:t>Esse método é menos sensível a valores discrepantes (devido ao uso da Mediana), mas é muito mais lento para conjuntos de dados maiores, já que a classificação é necessária em cada iteração ao calcular o vetor Mediano.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FuzzyC-Means</a:t>
            </a:r>
            <a:endParaRPr lang="pt-BR" dirty="0"/>
          </a:p>
        </p:txBody>
      </p:sp>
      <p:sp>
        <p:nvSpPr>
          <p:cNvPr id="4" name="Google Shape;204;p27"/>
          <p:cNvSpPr txBox="1">
            <a:spLocks/>
          </p:cNvSpPr>
          <p:nvPr/>
        </p:nvSpPr>
        <p:spPr>
          <a:xfrm>
            <a:off x="471900" y="1638222"/>
            <a:ext cx="8222100" cy="2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Como separar um conjunto de dados nos quais os membros não possuem uma dissemelhança clara?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Níveis de pertencimento gradual (gradiente) ao invés de uma lógica binária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05;p27"/>
          <p:cNvPicPr preferRelativeResize="0"/>
          <p:nvPr/>
        </p:nvPicPr>
        <p:blipFill rotWithShape="1">
          <a:blip r:embed="rId2">
            <a:alphaModFix/>
          </a:blip>
          <a:srcRect l="16879" t="28685" r="27319" b="38713"/>
          <a:stretch/>
        </p:blipFill>
        <p:spPr>
          <a:xfrm>
            <a:off x="3187675" y="3821622"/>
            <a:ext cx="2386200" cy="602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206;p27"/>
          <p:cNvSpPr/>
          <p:nvPr/>
        </p:nvSpPr>
        <p:spPr>
          <a:xfrm>
            <a:off x="4380775" y="2953772"/>
            <a:ext cx="1193100" cy="579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7;p27"/>
          <p:cNvSpPr/>
          <p:nvPr/>
        </p:nvSpPr>
        <p:spPr>
          <a:xfrm>
            <a:off x="3187675" y="2953772"/>
            <a:ext cx="1193100" cy="579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4;p28"/>
          <p:cNvSpPr txBox="1">
            <a:spLocks/>
          </p:cNvSpPr>
          <p:nvPr/>
        </p:nvSpPr>
        <p:spPr>
          <a:xfrm>
            <a:off x="642868" y="4611408"/>
            <a:ext cx="8222100" cy="2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Na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literaturasobre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cluster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versão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do K-means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quenãoutilizaatualização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incremental dos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centróides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porvezes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échamada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de C-means.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comunidadequetrabalhava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com Fuzzy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acabouadotandoessaterminologiapara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versão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Fuzzy do K-means.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Nível de pertencimento</a:t>
            </a:r>
            <a:endParaRPr lang="pt-BR" dirty="0"/>
          </a:p>
        </p:txBody>
      </p:sp>
      <p:pic>
        <p:nvPicPr>
          <p:cNvPr id="4" name="Google Shape;22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2647" y="1568930"/>
            <a:ext cx="5027031" cy="474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FCM – O algoritmo</a:t>
            </a:r>
            <a:endParaRPr lang="pt-BR" dirty="0"/>
          </a:p>
        </p:txBody>
      </p:sp>
      <p:pic>
        <p:nvPicPr>
          <p:cNvPr id="4" name="Google Shape;22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2250" y="1580316"/>
            <a:ext cx="21145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181" y="3628449"/>
            <a:ext cx="26193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80" y="1417638"/>
            <a:ext cx="5233753" cy="407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466" y="2667800"/>
            <a:ext cx="3148925" cy="6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2;p30"/>
          <p:cNvSpPr txBox="1"/>
          <p:nvPr/>
        </p:nvSpPr>
        <p:spPr>
          <a:xfrm>
            <a:off x="1508750" y="5731783"/>
            <a:ext cx="22194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J.C.Bezdek</a:t>
            </a:r>
            <a:r>
              <a:rPr lang="pt-BR" dirty="0"/>
              <a:t> 1981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FCM x </a:t>
            </a:r>
            <a:r>
              <a:rPr lang="pt-BR" dirty="0" err="1" smtClean="0"/>
              <a:t>K-Means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O </a:t>
            </a:r>
            <a:r>
              <a:rPr lang="en-US" b="1" dirty="0" smtClean="0"/>
              <a:t>K-means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entendidocomo</a:t>
            </a:r>
            <a:r>
              <a:rPr lang="en-US" dirty="0" smtClean="0"/>
              <a:t> um </a:t>
            </a:r>
            <a:r>
              <a:rPr lang="en-US" b="1" dirty="0" err="1" smtClean="0"/>
              <a:t>caso</a:t>
            </a:r>
            <a:r>
              <a:rPr lang="en-US" b="1" dirty="0" smtClean="0"/>
              <a:t> particular </a:t>
            </a:r>
            <a:r>
              <a:rPr lang="en-US" dirty="0" smtClean="0"/>
              <a:t>do Fuzzy C-means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 smtClean="0"/>
              <a:t>Ambos </a:t>
            </a:r>
            <a:r>
              <a:rPr lang="en-US" dirty="0" err="1" smtClean="0"/>
              <a:t>seguemuma</a:t>
            </a:r>
            <a:r>
              <a:rPr lang="en-US" b="1" dirty="0" err="1" smtClean="0"/>
              <a:t>estruturaigual</a:t>
            </a:r>
            <a:endParaRPr lang="en-US" b="1" dirty="0" smtClean="0"/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 err="1" smtClean="0"/>
              <a:t>Emtese</a:t>
            </a:r>
            <a:r>
              <a:rPr lang="en-US" dirty="0" smtClean="0"/>
              <a:t>, ambos </a:t>
            </a:r>
            <a:r>
              <a:rPr lang="en-US" dirty="0" err="1" smtClean="0"/>
              <a:t>fornecerãouma</a:t>
            </a:r>
            <a:r>
              <a:rPr lang="en-US" b="1" dirty="0" err="1" smtClean="0"/>
              <a:t>soluçãosemelhante</a:t>
            </a:r>
            <a:endParaRPr lang="en-US" b="1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 smtClean="0"/>
              <a:t>Apesardaatribuição</a:t>
            </a:r>
            <a:r>
              <a:rPr lang="en-US" dirty="0" smtClean="0"/>
              <a:t> de um peso (</a:t>
            </a:r>
            <a:r>
              <a:rPr lang="en-US" dirty="0" err="1" smtClean="0"/>
              <a:t>grau</a:t>
            </a:r>
            <a:r>
              <a:rPr lang="en-US" dirty="0" smtClean="0"/>
              <a:t> de </a:t>
            </a:r>
            <a:r>
              <a:rPr lang="en-US" dirty="0" err="1" smtClean="0"/>
              <a:t>pertencimento</a:t>
            </a:r>
            <a:r>
              <a:rPr lang="en-US" dirty="0" smtClean="0"/>
              <a:t>) a </a:t>
            </a:r>
            <a:r>
              <a:rPr lang="en-US" dirty="0" err="1" smtClean="0"/>
              <a:t>cadaindivíduo</a:t>
            </a:r>
            <a:r>
              <a:rPr lang="en-US" dirty="0" smtClean="0"/>
              <a:t> do </a:t>
            </a:r>
            <a:r>
              <a:rPr lang="en-US" dirty="0" err="1" smtClean="0"/>
              <a:t>conjunto</a:t>
            </a:r>
            <a:r>
              <a:rPr lang="en-US" dirty="0" smtClean="0"/>
              <a:t>, </a:t>
            </a:r>
            <a:r>
              <a:rPr lang="en-US" dirty="0" err="1" smtClean="0"/>
              <a:t>cadaindivíduoéalocadoemdeterminado</a:t>
            </a:r>
            <a:r>
              <a:rPr lang="en-US" dirty="0" smtClean="0"/>
              <a:t> um cluster </a:t>
            </a:r>
            <a:r>
              <a:rPr lang="en-US" dirty="0" err="1" smtClean="0"/>
              <a:t>assimcomo</a:t>
            </a:r>
            <a:r>
              <a:rPr lang="en-US" dirty="0" smtClean="0"/>
              <a:t> no K-means. </a:t>
            </a:r>
            <a:r>
              <a:rPr lang="en-US" b="1" dirty="0" err="1" smtClean="0"/>
              <a:t>Nãohásobreposição</a:t>
            </a:r>
            <a:r>
              <a:rPr lang="en-US" b="1" dirty="0" smtClean="0"/>
              <a:t> de clusters</a:t>
            </a:r>
            <a:r>
              <a:rPr lang="en-US" dirty="0" smtClean="0"/>
              <a:t>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As </a:t>
            </a:r>
            <a:r>
              <a:rPr lang="en-US" dirty="0" err="1" smtClean="0"/>
              <a:t>mesmasquestõeslevantadasparao</a:t>
            </a:r>
            <a:r>
              <a:rPr lang="en-US" dirty="0" smtClean="0"/>
              <a:t> K-means </a:t>
            </a:r>
            <a:r>
              <a:rPr lang="en-US" dirty="0" err="1" smtClean="0"/>
              <a:t>sãoaplicadasao</a:t>
            </a:r>
            <a:r>
              <a:rPr lang="en-US" dirty="0" smtClean="0"/>
              <a:t> Fuzzy C-means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</a:t>
            </a:r>
            <a:r>
              <a:rPr lang="pt-BR" dirty="0" err="1" smtClean="0"/>
              <a:t>clusterização</a:t>
            </a:r>
            <a:r>
              <a:rPr lang="pt-BR" dirty="0" smtClean="0"/>
              <a:t>???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68" y="1258292"/>
            <a:ext cx="8229600" cy="351620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A idéia é agrupar dados instâncias, dados, rótulos, etc. de forma que os protótipos que ficarem no mesmo grupo (cluster) são semelhantes entre si e diferem dos protótipos dos outros clusters.</a:t>
            </a:r>
          </a:p>
          <a:p>
            <a:r>
              <a:rPr lang="pt-BR" sz="2800" dirty="0" smtClean="0"/>
              <a:t>Posso usar para que?</a:t>
            </a:r>
            <a:endParaRPr lang="pt-BR" sz="2800" dirty="0"/>
          </a:p>
        </p:txBody>
      </p:sp>
      <p:pic>
        <p:nvPicPr>
          <p:cNvPr id="4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4774" y="3818902"/>
            <a:ext cx="5112026" cy="27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Mean-Shift Clustering</a:t>
            </a:r>
            <a:br>
              <a:rPr lang="en-US" dirty="0" smtClean="0"/>
            </a:br>
            <a:r>
              <a:rPr lang="en-US" sz="4000" dirty="0" smtClean="0"/>
              <a:t>(</a:t>
            </a:r>
            <a:r>
              <a:rPr lang="en-US" sz="4000" dirty="0" err="1" smtClean="0"/>
              <a:t>Clusterizaçãopordeslocamentomédio</a:t>
            </a:r>
            <a:r>
              <a:rPr lang="en-US" sz="4000" dirty="0" smtClean="0"/>
              <a:t> )</a:t>
            </a:r>
            <a:endParaRPr lang="pt-BR" dirty="0"/>
          </a:p>
        </p:txBody>
      </p:sp>
      <p:pic>
        <p:nvPicPr>
          <p:cNvPr id="4" name="Content Placeholder 3" descr="1*bkFlVrrm4HACGfUzeBnErw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2606574" y="160020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402996" y="1549886"/>
            <a:ext cx="36759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pt-BR" sz="2400" smtClean="0"/>
              <a:t>Baseado em janela deslizante </a:t>
            </a:r>
          </a:p>
          <a:p>
            <a:pPr>
              <a:buFontTx/>
              <a:buChar char="•"/>
            </a:pPr>
            <a:r>
              <a:rPr lang="pt-BR" sz="2400" smtClean="0"/>
              <a:t>Tenta localizar áreas densas</a:t>
            </a:r>
          </a:p>
          <a:p>
            <a:pPr>
              <a:buFontTx/>
              <a:buChar char="•"/>
            </a:pPr>
            <a:r>
              <a:rPr lang="pt-BR" sz="2400" smtClean="0"/>
              <a:t>Baseado em centróide (tenta localizar os pontos centrais de cada grupo)</a:t>
            </a:r>
          </a:p>
          <a:p>
            <a:pPr>
              <a:buFontTx/>
              <a:buChar char="•"/>
            </a:pPr>
            <a:r>
              <a:rPr lang="pt-BR" sz="2400" smtClean="0"/>
              <a:t>Funciona ao atualizar os candidatos para os pontos centrais como a média dos pontos dentro da janela deslizante.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Mean-Shift Clustering</a:t>
            </a:r>
            <a:br>
              <a:rPr lang="en-US" dirty="0" smtClean="0"/>
            </a:br>
            <a:r>
              <a:rPr lang="en-US" sz="4000" dirty="0" smtClean="0"/>
              <a:t>(</a:t>
            </a:r>
            <a:r>
              <a:rPr lang="en-US" sz="4000" dirty="0" err="1" smtClean="0"/>
              <a:t>Clusterizaçãopordeslocamentomédio</a:t>
            </a:r>
            <a:r>
              <a:rPr lang="en-US" sz="4000" dirty="0" smtClean="0"/>
              <a:t> )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402996" y="1733051"/>
            <a:ext cx="407893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pt-BR" sz="2400" smtClean="0">
                <a:solidFill>
                  <a:srgbClr val="083763"/>
                </a:solidFill>
              </a:rPr>
              <a:t>Processo é executado com vários pontos iniciais (tipicamente uma grade)</a:t>
            </a:r>
          </a:p>
          <a:p>
            <a:pPr>
              <a:buFontTx/>
              <a:buChar char="•"/>
            </a:pPr>
            <a:r>
              <a:rPr lang="pt-BR" sz="2400" smtClean="0">
                <a:solidFill>
                  <a:srgbClr val="083763"/>
                </a:solidFill>
              </a:rPr>
              <a:t>Continuamos deslocando a janela deslizante de acordo com a média até que não haja direção na qual uma mudança possa acomodar mais pontos dentro do grupo</a:t>
            </a:r>
          </a:p>
          <a:p>
            <a:pPr>
              <a:buFontTx/>
              <a:buChar char="•"/>
            </a:pPr>
            <a:r>
              <a:rPr lang="pt-BR" sz="2400" smtClean="0">
                <a:solidFill>
                  <a:srgbClr val="083763"/>
                </a:solidFill>
              </a:rPr>
              <a:t>Essas janelas candidatas são então filtradas em um estágio posterior para eliminar quase duplicatas</a:t>
            </a:r>
            <a:endParaRPr lang="pt-BR" sz="2400">
              <a:solidFill>
                <a:srgbClr val="083763"/>
              </a:solidFill>
            </a:endParaRPr>
          </a:p>
        </p:txBody>
      </p:sp>
      <p:pic>
        <p:nvPicPr>
          <p:cNvPr id="7" name="Content Placeholder 3" descr="1*vyz94J_76dsVToaa4VG1Zg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2618787" y="16002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Vantagens e desvantagens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Ao contrário do agrupamento </a:t>
            </a:r>
            <a:r>
              <a:rPr lang="pt-BR" dirty="0" err="1" smtClean="0"/>
              <a:t>K-means</a:t>
            </a:r>
            <a:r>
              <a:rPr lang="pt-BR" dirty="0" smtClean="0"/>
              <a:t>, não há necessidade de pré-selecionar o número de clusters, já que o deslocamento médio descobre isso automaticamente. </a:t>
            </a:r>
          </a:p>
          <a:p>
            <a:r>
              <a:rPr lang="pt-BR" dirty="0" smtClean="0"/>
              <a:t>O fato de os centros de cluster convergirem para os pontos de densidade máxima é desejável, já que é intuitivo e se encaixar bem na lógica “data </a:t>
            </a:r>
            <a:r>
              <a:rPr lang="pt-BR" dirty="0" err="1" smtClean="0"/>
              <a:t>driven</a:t>
            </a:r>
            <a:r>
              <a:rPr lang="pt-BR" dirty="0" smtClean="0"/>
              <a:t>”</a:t>
            </a:r>
          </a:p>
          <a:p>
            <a:r>
              <a:rPr lang="pt-BR" dirty="0" smtClean="0"/>
              <a:t>A grande desvantagem é que o desempenho do algoritmo depende do tamanho da janela / raio “r”</a:t>
            </a:r>
            <a:endParaRPr lang="pt-B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</a:t>
            </a:r>
            <a:r>
              <a:rPr lang="pt-BR" dirty="0" err="1" smtClean="0"/>
              <a:t>otimizadores</a:t>
            </a:r>
            <a:r>
              <a:rPr lang="pt-BR" dirty="0" smtClean="0"/>
              <a:t> globais para encontrar centróides</a:t>
            </a:r>
            <a:endParaRPr lang="pt-BR" dirty="0"/>
          </a:p>
        </p:txBody>
      </p:sp>
      <p:pic>
        <p:nvPicPr>
          <p:cNvPr id="4" name="Google Shape;1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8575" y="3643850"/>
            <a:ext cx="4582874" cy="23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0;p18"/>
          <p:cNvSpPr txBox="1"/>
          <p:nvPr/>
        </p:nvSpPr>
        <p:spPr>
          <a:xfrm>
            <a:off x="260425" y="1161884"/>
            <a:ext cx="8281800" cy="3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 dirty="0" smtClean="0">
                <a:solidFill>
                  <a:schemeClr val="dk1"/>
                </a:solidFill>
              </a:rPr>
              <a:t>Exemplo: Inteligência </a:t>
            </a:r>
            <a:r>
              <a:rPr lang="pt-BR" sz="2000" dirty="0">
                <a:solidFill>
                  <a:schemeClr val="dk1"/>
                </a:solidFill>
              </a:rPr>
              <a:t>de enxames: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Agentes simples;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Indicador de sucesso - função objetivo;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Capacidade de comunicação.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Algoritmos baseados em comportamentos naturais: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PSO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ABC 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FSS </a:t>
            </a:r>
            <a:endParaRPr sz="20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Density-Based Spatial Clustering of Applications with Noise </a:t>
            </a:r>
          </a:p>
          <a:p>
            <a:r>
              <a:rPr lang="en-US" dirty="0" err="1" smtClean="0"/>
              <a:t>Tambémbaseadoemjaneladeslizante</a:t>
            </a:r>
            <a:r>
              <a:rPr lang="en-US" dirty="0" smtClean="0"/>
              <a:t>, </a:t>
            </a:r>
            <a:r>
              <a:rPr lang="en-US" dirty="0" err="1" smtClean="0"/>
              <a:t>mas</a:t>
            </a:r>
            <a:r>
              <a:rPr lang="en-US" dirty="0" smtClean="0"/>
              <a:t> com </a:t>
            </a:r>
            <a:r>
              <a:rPr lang="en-US" dirty="0" err="1" smtClean="0"/>
              <a:t>algumasvantagens</a:t>
            </a:r>
            <a:endParaRPr lang="en-US" dirty="0" smtClean="0"/>
          </a:p>
          <a:p>
            <a:endParaRPr lang="pt-B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pic>
        <p:nvPicPr>
          <p:cNvPr id="4" name="Content Placeholder 3" descr="1*tc8UF-h0nQqUfLC8-0uInQ.gif"/>
          <p:cNvPicPr>
            <a:picLocks noGrp="1" noChangeAspect="1"/>
          </p:cNvPicPr>
          <p:nvPr>
            <p:ph idx="1"/>
          </p:nvPr>
        </p:nvPicPr>
        <p:blipFill>
          <a:blip r:embed="rId2"/>
          <a:srcRect l="-7108" r="-710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4723"/>
            <a:ext cx="8229600" cy="4525963"/>
          </a:xfrm>
        </p:spPr>
        <p:txBody>
          <a:bodyPr>
            <a:noAutofit/>
          </a:bodyPr>
          <a:lstStyle/>
          <a:p>
            <a:r>
              <a:rPr lang="pt-PT" sz="1600" smtClean="0"/>
              <a:t>Começa com um ponto de dados inicial arbitrário que não foi visitado. </a:t>
            </a:r>
          </a:p>
          <a:p>
            <a:r>
              <a:rPr lang="pt-PT" sz="1600" smtClean="0"/>
              <a:t>A vizinhança deste ponto é extraída usando uma distância epsilon ε (todos os pontos que estão dentro da distância ε são pontos de vizinhança).</a:t>
            </a:r>
          </a:p>
          <a:p>
            <a:r>
              <a:rPr lang="pt-PT" sz="1600" smtClean="0"/>
              <a:t>Se houver um número suficiente de pontos (de acordo com minPoints) nessa vizinhança, o processo de agrupamento será iniciado e o ponto de dados atual se tornará o primeiro ponto no novo cluster.</a:t>
            </a:r>
          </a:p>
          <a:p>
            <a:r>
              <a:rPr lang="pt-PT" sz="1600" smtClean="0"/>
              <a:t>Caso contrário, o ponto será rotulado como ruído (mais tarde esse ponto barulhento pode se tornar parte do cluster). </a:t>
            </a:r>
          </a:p>
          <a:p>
            <a:r>
              <a:rPr lang="pt-PT" sz="1600" smtClean="0"/>
              <a:t>Em ambos os casos, esse ponto é marcado como "visitado".</a:t>
            </a:r>
          </a:p>
          <a:p>
            <a:r>
              <a:rPr lang="pt-PT" sz="1600" smtClean="0"/>
              <a:t>Os pontos dentro de sua vizinhança de distância ε também se tornam parte do mesmo cluster. </a:t>
            </a:r>
          </a:p>
          <a:p>
            <a:r>
              <a:rPr lang="pt-PT" sz="1600" smtClean="0"/>
              <a:t>Este procedimento é repetido para todos os novos pontos que foram adicionados ao grupo de clusters.</a:t>
            </a:r>
          </a:p>
          <a:p>
            <a:r>
              <a:rPr lang="pt-PT" sz="1600" smtClean="0"/>
              <a:t>Este processo é repetido até que todos os pontos dentro da vizinhança ε do cluster sejam visitados e rotulados.</a:t>
            </a:r>
          </a:p>
          <a:p>
            <a:r>
              <a:rPr lang="pt-PT" sz="1600" smtClean="0"/>
              <a:t>Depois que terminamos o cluster atual, um novo ponto não visitado é recuperado e processado, levando à descoberta de mais um cluster ou ruído. </a:t>
            </a:r>
          </a:p>
          <a:p>
            <a:r>
              <a:rPr lang="pt-PT" sz="1600" smtClean="0"/>
              <a:t>Este processo se repete até que todos os pontos estejam marcados como visitados. </a:t>
            </a:r>
            <a:endParaRPr lang="pt-PT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DBSCAN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smtClean="0"/>
              <a:t>VANTANGENS</a:t>
            </a:r>
          </a:p>
          <a:p>
            <a:r>
              <a:rPr lang="pt-BR" smtClean="0"/>
              <a:t>Não requer um número pré-definido de clusters. </a:t>
            </a:r>
          </a:p>
          <a:p>
            <a:r>
              <a:rPr lang="pt-BR" smtClean="0"/>
              <a:t>Identifica outliers como ruídos, ao contrário do mean-shift, que simplesmente os lança em um cluster</a:t>
            </a:r>
          </a:p>
          <a:p>
            <a:r>
              <a:rPr lang="pt-BR" smtClean="0"/>
              <a:t>É capaz de encontrar clusters de tamanho arbitrário</a:t>
            </a:r>
          </a:p>
          <a:p>
            <a:pPr>
              <a:buNone/>
            </a:pPr>
            <a:r>
              <a:rPr lang="pt-BR" smtClean="0"/>
              <a:t>DESVANTAGENS</a:t>
            </a:r>
          </a:p>
          <a:p>
            <a:r>
              <a:rPr lang="pt-BR" smtClean="0"/>
              <a:t>Não funciona tão bem quanto os outros quando os clusters são de densidade variável (a configuração do limite de distância ε e minPoints para identificar os pontos de vizinhança irá variar de cluster para cluster quando a densidade variar) </a:t>
            </a:r>
          </a:p>
          <a:p>
            <a:r>
              <a:rPr lang="pt-BR" smtClean="0"/>
              <a:t>Apresenta o mesmo tipo de problema para dimensionalidade alta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Modelos de Mistura Gaussiana (GMM)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K-Means </a:t>
            </a:r>
            <a:r>
              <a:rPr lang="en-US" dirty="0" err="1" smtClean="0"/>
              <a:t>falhanoscasosemqueos</a:t>
            </a:r>
            <a:r>
              <a:rPr lang="en-US" dirty="0" smtClean="0"/>
              <a:t> clusters </a:t>
            </a:r>
            <a:r>
              <a:rPr lang="en-US" dirty="0" err="1" smtClean="0"/>
              <a:t>nãosãocirculares</a:t>
            </a:r>
            <a:endParaRPr lang="pt-BR" dirty="0"/>
          </a:p>
        </p:txBody>
      </p:sp>
      <p:pic>
        <p:nvPicPr>
          <p:cNvPr id="4" name="Picture 3" descr="1*Xvl-pXxsLAZ7gbTUuvgM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777012"/>
            <a:ext cx="4533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GMMs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Modelos de Mistura Gaussiana (</a:t>
            </a:r>
            <a:r>
              <a:rPr lang="pt-BR" dirty="0" err="1" smtClean="0"/>
              <a:t>GMMs</a:t>
            </a:r>
            <a:r>
              <a:rPr lang="pt-BR" dirty="0" smtClean="0"/>
              <a:t>) são mais flexíveis do que </a:t>
            </a:r>
            <a:r>
              <a:rPr lang="pt-BR" dirty="0" err="1" smtClean="0"/>
              <a:t>K-Means</a:t>
            </a:r>
            <a:r>
              <a:rPr lang="pt-BR" dirty="0" smtClean="0"/>
              <a:t>. </a:t>
            </a:r>
          </a:p>
          <a:p>
            <a:r>
              <a:rPr lang="pt-BR" dirty="0" smtClean="0"/>
              <a:t>Os dados são agregadas por gaussianas</a:t>
            </a:r>
          </a:p>
          <a:p>
            <a:r>
              <a:rPr lang="pt-BR" dirty="0" smtClean="0"/>
              <a:t>É menos restritiva do que supor </a:t>
            </a:r>
            <a:r>
              <a:rPr lang="pt-BR" dirty="0" err="1" smtClean="0"/>
              <a:t>custers</a:t>
            </a:r>
            <a:r>
              <a:rPr lang="pt-BR" dirty="0" smtClean="0"/>
              <a:t> circulares usando a média. Dois parâmetros são usados para descrever a forma dos clusters: a média e o desvio padrão para cada dimensão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Clustering</a:t>
            </a:r>
            <a:r>
              <a:rPr lang="pt-BR" dirty="0" smtClean="0"/>
              <a:t>!!!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definição de perfis</a:t>
            </a:r>
          </a:p>
          <a:p>
            <a:r>
              <a:rPr lang="pt-BR" dirty="0" smtClean="0"/>
              <a:t>Entre outras coisas para aprendizado supervisionado (não usual)!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0870" y="286849"/>
            <a:ext cx="4314777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GMM (Pseudocódigo)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424" y="256990"/>
            <a:ext cx="3969015" cy="4525963"/>
          </a:xfrm>
        </p:spPr>
        <p:txBody>
          <a:bodyPr>
            <a:noAutofit/>
          </a:bodyPr>
          <a:lstStyle/>
          <a:p>
            <a:r>
              <a:rPr lang="pt-BR" sz="2000" dirty="0" smtClean="0"/>
              <a:t>Seleciona o número de clusters e inicializando aleatoriamente os parâmetros </a:t>
            </a:r>
          </a:p>
          <a:p>
            <a:r>
              <a:rPr lang="pt-BR" sz="2000" dirty="0" smtClean="0"/>
              <a:t>Pode-se tentar inicializar usando informações sobre os dados (mas não é necessário)</a:t>
            </a:r>
          </a:p>
          <a:p>
            <a:r>
              <a:rPr lang="pt-BR" sz="2000" dirty="0" smtClean="0"/>
              <a:t>Dadas essas distribuições gaussianas para cada cluster, calcule a probabilidade de cada ponto de dados pertencer a um cluster específico. </a:t>
            </a:r>
          </a:p>
          <a:p>
            <a:r>
              <a:rPr lang="pt-BR" sz="2000" dirty="0" smtClean="0"/>
              <a:t>Com base nessas probabilidades, calculamos um novo conjunto de parâmetros para as distribuições gaussianas, de modo que maximizemos as probabilidades dos pontos de dados nos clusters. </a:t>
            </a:r>
          </a:p>
          <a:p>
            <a:r>
              <a:rPr lang="pt-BR" sz="2000" dirty="0" smtClean="0"/>
              <a:t>As etapas 3 e 4 são repetidas até que as distribuições não mudem.</a:t>
            </a:r>
            <a:endParaRPr lang="pt-BR" sz="2000" dirty="0"/>
          </a:p>
        </p:txBody>
      </p:sp>
      <p:pic>
        <p:nvPicPr>
          <p:cNvPr id="4" name="Content Placeholder 3" descr="1*OyXgise21a23D5JCss8Tlg.gif"/>
          <p:cNvPicPr>
            <a:picLocks noChangeAspect="1"/>
          </p:cNvPicPr>
          <p:nvPr/>
        </p:nvPicPr>
        <p:blipFill>
          <a:blip r:embed="rId2"/>
          <a:srcRect l="-28036" r="-28036"/>
          <a:stretch>
            <a:fillRect/>
          </a:stretch>
        </p:blipFill>
        <p:spPr>
          <a:xfrm>
            <a:off x="2386752" y="2332037"/>
            <a:ext cx="8229600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</a:t>
            </a:r>
            <a:r>
              <a:rPr lang="pt-BR" dirty="0" err="1" smtClean="0"/>
              <a:t>aglomerativo</a:t>
            </a:r>
            <a:endParaRPr lang="pt-BR" dirty="0"/>
          </a:p>
        </p:txBody>
      </p:sp>
      <p:pic>
        <p:nvPicPr>
          <p:cNvPr id="6" name="Content Placeholder 5" descr="1*ET8kCcPpr893vNZFs8j4xg.gif"/>
          <p:cNvPicPr>
            <a:picLocks noGrp="1" noChangeAspect="1"/>
          </p:cNvPicPr>
          <p:nvPr>
            <p:ph idx="1"/>
          </p:nvPr>
        </p:nvPicPr>
        <p:blipFill>
          <a:blip r:embed="rId2"/>
          <a:srcRect t="-11107" b="-1110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processo de </a:t>
            </a:r>
            <a:r>
              <a:rPr lang="pt-BR" dirty="0" err="1" smtClean="0"/>
              <a:t>clusterização</a:t>
            </a:r>
            <a:r>
              <a:rPr lang="pt-BR" dirty="0" smtClean="0"/>
              <a:t> é melhor?</a:t>
            </a:r>
            <a:endParaRPr lang="pt-BR" dirty="0"/>
          </a:p>
        </p:txBody>
      </p:sp>
      <p:pic>
        <p:nvPicPr>
          <p:cNvPr id="4" name="Google Shape;254;p33"/>
          <p:cNvPicPr preferRelativeResize="0"/>
          <p:nvPr/>
        </p:nvPicPr>
        <p:blipFill rotWithShape="1">
          <a:blip r:embed="rId2">
            <a:alphaModFix/>
          </a:blip>
          <a:srcRect l="12159" t="18167" r="11317" b="16881"/>
          <a:stretch/>
        </p:blipFill>
        <p:spPr>
          <a:xfrm>
            <a:off x="1267381" y="1725078"/>
            <a:ext cx="7419419" cy="41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5;p33"/>
          <p:cNvSpPr txBox="1"/>
          <p:nvPr/>
        </p:nvSpPr>
        <p:spPr>
          <a:xfrm>
            <a:off x="158756" y="6297214"/>
            <a:ext cx="181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/>
              <a:t>Dados de </a:t>
            </a:r>
            <a:r>
              <a:rPr lang="pt-BR" sz="800" dirty="0" err="1"/>
              <a:t>geysers</a:t>
            </a:r>
            <a:r>
              <a:rPr lang="pt-BR" sz="800" dirty="0"/>
              <a:t> antigos</a:t>
            </a:r>
            <a:endParaRPr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agora?</a:t>
            </a:r>
            <a:endParaRPr lang="pt-BR" dirty="0"/>
          </a:p>
        </p:txBody>
      </p:sp>
      <p:pic>
        <p:nvPicPr>
          <p:cNvPr id="4" name="Google Shape;26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417638"/>
            <a:ext cx="8229600" cy="308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Como avaliar os clusters?</a:t>
            </a:r>
            <a:endParaRPr lang="pt-BR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Google Shape;270;p35"/>
          <p:cNvSpPr txBox="1">
            <a:spLocks/>
          </p:cNvSpPr>
          <p:nvPr/>
        </p:nvSpPr>
        <p:spPr>
          <a:xfrm>
            <a:off x="471900" y="1919075"/>
            <a:ext cx="8222100" cy="2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Como se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avaliaroresultado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umaclusterização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Utilizando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-se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métricasouíndicesquantificáveis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71;p35"/>
          <p:cNvSpPr/>
          <p:nvPr/>
        </p:nvSpPr>
        <p:spPr>
          <a:xfrm>
            <a:off x="2015650" y="3625925"/>
            <a:ext cx="1482900" cy="5676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Métricas Internas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" name="Google Shape;272;p35"/>
          <p:cNvSpPr/>
          <p:nvPr/>
        </p:nvSpPr>
        <p:spPr>
          <a:xfrm rot="10800000">
            <a:off x="3579525" y="2919225"/>
            <a:ext cx="787800" cy="1146900"/>
          </a:xfrm>
          <a:prstGeom prst="bentArrow">
            <a:avLst>
              <a:gd name="adj1" fmla="val 13235"/>
              <a:gd name="adj2" fmla="val 19111"/>
              <a:gd name="adj3" fmla="val 25000"/>
              <a:gd name="adj4" fmla="val 39705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" name="Google Shape;273;p35"/>
          <p:cNvSpPr/>
          <p:nvPr/>
        </p:nvSpPr>
        <p:spPr>
          <a:xfrm>
            <a:off x="5258025" y="3625925"/>
            <a:ext cx="1482900" cy="5676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Métricas Externas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274;p35"/>
          <p:cNvSpPr/>
          <p:nvPr/>
        </p:nvSpPr>
        <p:spPr>
          <a:xfrm rot="10800000" flipH="1">
            <a:off x="4367325" y="2919225"/>
            <a:ext cx="787800" cy="1146900"/>
          </a:xfrm>
          <a:prstGeom prst="bentArrow">
            <a:avLst>
              <a:gd name="adj1" fmla="val 13235"/>
              <a:gd name="adj2" fmla="val 19111"/>
              <a:gd name="adj3" fmla="val 25000"/>
              <a:gd name="adj4" fmla="val 39705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Google Shape;275;p35"/>
          <p:cNvSpPr/>
          <p:nvPr/>
        </p:nvSpPr>
        <p:spPr>
          <a:xfrm rot="20252787">
            <a:off x="1540791" y="3326757"/>
            <a:ext cx="2432618" cy="116594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Métricas: Tipos</a:t>
            </a: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2800" b="1" dirty="0"/>
              <a:t>Cluster </a:t>
            </a:r>
            <a:r>
              <a:rPr lang="pt-BR" sz="2800" b="1" dirty="0" err="1"/>
              <a:t>separation</a:t>
            </a:r>
            <a:r>
              <a:rPr lang="pt-BR" sz="2800" dirty="0"/>
              <a:t>: SSB, Cluster </a:t>
            </a:r>
            <a:r>
              <a:rPr lang="pt-BR" sz="2800" dirty="0" err="1"/>
              <a:t>Separation</a:t>
            </a:r>
            <a:r>
              <a:rPr lang="pt-BR" sz="2800" dirty="0"/>
              <a:t>, ABGSS, </a:t>
            </a:r>
            <a:r>
              <a:rPr lang="pt-BR" sz="2800" dirty="0" err="1"/>
              <a:t>andEdge-index</a:t>
            </a:r>
            <a:r>
              <a:rPr lang="pt-BR" sz="2800" dirty="0"/>
              <a:t>.</a:t>
            </a:r>
            <a:endParaRPr sz="2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2800" b="1" dirty="0"/>
              <a:t>Cluster </a:t>
            </a:r>
            <a:r>
              <a:rPr lang="pt-BR" sz="2800" b="1" dirty="0" err="1"/>
              <a:t>density</a:t>
            </a:r>
            <a:r>
              <a:rPr lang="pt-BR" sz="2800" dirty="0"/>
              <a:t>: cluster </a:t>
            </a:r>
            <a:r>
              <a:rPr lang="pt-BR" sz="2800" dirty="0" err="1"/>
              <a:t>Connectedness</a:t>
            </a:r>
            <a:r>
              <a:rPr lang="pt-BR" sz="2800" dirty="0"/>
              <a:t>.</a:t>
            </a:r>
            <a:endParaRPr sz="2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2800" b="1" dirty="0"/>
              <a:t>Cluster </a:t>
            </a:r>
            <a:r>
              <a:rPr lang="pt-BR" sz="2800" b="1" dirty="0" err="1"/>
              <a:t>compactness</a:t>
            </a:r>
            <a:r>
              <a:rPr lang="pt-BR" sz="2800" dirty="0"/>
              <a:t>: SSW, </a:t>
            </a:r>
            <a:r>
              <a:rPr lang="pt-BR" sz="2800" dirty="0" err="1"/>
              <a:t>J-index</a:t>
            </a:r>
            <a:r>
              <a:rPr lang="pt-BR" sz="2800" dirty="0"/>
              <a:t>, </a:t>
            </a:r>
            <a:r>
              <a:rPr lang="pt-BR" sz="2800" dirty="0" err="1"/>
              <a:t>intraclusterentropy</a:t>
            </a:r>
            <a:r>
              <a:rPr lang="pt-BR" sz="2800" dirty="0"/>
              <a:t>, </a:t>
            </a:r>
            <a:r>
              <a:rPr lang="pt-BR" sz="2800" dirty="0" err="1"/>
              <a:t>ClassificationEntropy</a:t>
            </a:r>
            <a:r>
              <a:rPr lang="pt-BR" sz="2800" dirty="0"/>
              <a:t>, TWCV</a:t>
            </a:r>
            <a:endParaRPr sz="2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2800" b="1" dirty="0"/>
              <a:t>Cluster </a:t>
            </a:r>
            <a:r>
              <a:rPr lang="pt-BR" sz="2800" b="1" dirty="0" err="1"/>
              <a:t>compactnessandseparation</a:t>
            </a:r>
            <a:r>
              <a:rPr lang="pt-BR" sz="2800" dirty="0"/>
              <a:t>: </a:t>
            </a:r>
            <a:r>
              <a:rPr lang="pt-BR" sz="2800" dirty="0" err="1"/>
              <a:t>Variance-Based</a:t>
            </a:r>
            <a:r>
              <a:rPr lang="pt-BR" sz="2800" dirty="0"/>
              <a:t> (</a:t>
            </a:r>
            <a:r>
              <a:rPr lang="pt-BR" sz="2800" dirty="0" err="1"/>
              <a:t>CH-index</a:t>
            </a:r>
            <a:r>
              <a:rPr lang="pt-BR" sz="2800" dirty="0"/>
              <a:t>), </a:t>
            </a:r>
            <a:r>
              <a:rPr lang="pt-BR" sz="2800" dirty="0" err="1"/>
              <a:t>Hartiganindex</a:t>
            </a:r>
            <a:r>
              <a:rPr lang="pt-BR" sz="2800" dirty="0"/>
              <a:t>, </a:t>
            </a:r>
            <a:r>
              <a:rPr lang="pt-BR" sz="2800" dirty="0" err="1"/>
              <a:t>Ratkowsky</a:t>
            </a:r>
            <a:r>
              <a:rPr lang="pt-BR" sz="2800" dirty="0"/>
              <a:t>&amp; Lance </a:t>
            </a:r>
            <a:r>
              <a:rPr lang="pt-BR" sz="2800" dirty="0" err="1"/>
              <a:t>index</a:t>
            </a:r>
            <a:r>
              <a:rPr lang="pt-BR" sz="2800" dirty="0"/>
              <a:t>, </a:t>
            </a:r>
            <a:r>
              <a:rPr lang="pt-BR" sz="2800" dirty="0" err="1"/>
              <a:t>I-Index</a:t>
            </a:r>
            <a:r>
              <a:rPr lang="pt-BR" sz="2800" dirty="0"/>
              <a:t>, </a:t>
            </a:r>
            <a:r>
              <a:rPr lang="pt-BR" sz="2800" dirty="0" err="1"/>
              <a:t>Dunn-Index</a:t>
            </a:r>
            <a:r>
              <a:rPr lang="pt-BR" sz="2800" dirty="0"/>
              <a:t>, </a:t>
            </a:r>
            <a:r>
              <a:rPr lang="pt-BR" sz="2800" dirty="0" err="1"/>
              <a:t>Silhouette</a:t>
            </a:r>
            <a:r>
              <a:rPr lang="pt-BR" sz="2800" dirty="0"/>
              <a:t>, </a:t>
            </a:r>
            <a:r>
              <a:rPr lang="pt-BR" sz="2800" dirty="0" err="1"/>
              <a:t>Min-MaxCut</a:t>
            </a:r>
            <a:r>
              <a:rPr lang="pt-BR" sz="2800" dirty="0"/>
              <a:t>, </a:t>
            </a:r>
            <a:r>
              <a:rPr lang="pt-BR" sz="2800" dirty="0" err="1"/>
              <a:t>GapStatistic</a:t>
            </a:r>
            <a:r>
              <a:rPr lang="pt-BR" sz="2800" dirty="0"/>
              <a:t>, </a:t>
            </a:r>
            <a:r>
              <a:rPr lang="pt-BR" sz="2800" dirty="0" err="1"/>
              <a:t>Xuindex</a:t>
            </a:r>
            <a:r>
              <a:rPr lang="pt-BR" sz="2800" dirty="0"/>
              <a:t>, WB </a:t>
            </a:r>
            <a:r>
              <a:rPr lang="pt-BR" sz="2800" dirty="0" err="1"/>
              <a:t>index</a:t>
            </a:r>
            <a:r>
              <a:rPr lang="pt-BR" sz="2800" dirty="0"/>
              <a:t>, </a:t>
            </a:r>
            <a:r>
              <a:rPr lang="pt-BR" sz="2800" dirty="0" err="1"/>
              <a:t>Davies-Bouldin</a:t>
            </a:r>
            <a:r>
              <a:rPr lang="pt-BR" sz="2800" dirty="0"/>
              <a:t>, </a:t>
            </a:r>
            <a:r>
              <a:rPr lang="pt-BR" sz="2800" dirty="0" err="1"/>
              <a:t>Xie-Beni</a:t>
            </a:r>
            <a:r>
              <a:rPr lang="pt-BR" sz="2800" dirty="0"/>
              <a:t>, </a:t>
            </a:r>
            <a:r>
              <a:rPr lang="pt-BR" sz="2800" dirty="0" err="1"/>
              <a:t>CS-Measure</a:t>
            </a:r>
            <a:r>
              <a:rPr lang="pt-BR" sz="2800" dirty="0"/>
              <a:t>.</a:t>
            </a:r>
            <a:endParaRPr sz="2800" dirty="0"/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Distâncias Importantes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1" name="Google Shape;291;p3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36</a:t>
            </a:fld>
            <a:endParaRPr lang="en-US"/>
          </a:p>
        </p:txBody>
      </p:sp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l="11234" t="14610" r="15953" b="36213"/>
          <a:stretch/>
        </p:blipFill>
        <p:spPr>
          <a:xfrm>
            <a:off x="304624" y="1856446"/>
            <a:ext cx="4239153" cy="42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4">
            <a:alphaModFix/>
          </a:blip>
          <a:srcRect l="9016" t="14564" b="39023"/>
          <a:stretch/>
        </p:blipFill>
        <p:spPr>
          <a:xfrm>
            <a:off x="4897225" y="1884668"/>
            <a:ext cx="4036200" cy="388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Distâncias Importantes</a:t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l="8950" t="14211" b="39024"/>
          <a:stretch/>
        </p:blipFill>
        <p:spPr>
          <a:xfrm>
            <a:off x="1622777" y="1647067"/>
            <a:ext cx="5456628" cy="447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Distâncias Importantes</a:t>
            </a:r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sz="quarter" idx="12"/>
          </p:nvPr>
        </p:nvSpPr>
        <p:spPr>
          <a:xfrm>
            <a:off x="6553200" y="5806021"/>
            <a:ext cx="2133600" cy="365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 rotWithShape="1">
          <a:blip r:embed="rId3">
            <a:alphaModFix/>
          </a:blip>
          <a:srcRect l="9468" t="13460" r="11367" b="40380"/>
          <a:stretch/>
        </p:blipFill>
        <p:spPr>
          <a:xfrm>
            <a:off x="541151" y="1710438"/>
            <a:ext cx="4180924" cy="459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4">
            <a:alphaModFix/>
          </a:blip>
          <a:srcRect l="11009" t="14189" r="13427" b="39651"/>
          <a:stretch/>
        </p:blipFill>
        <p:spPr>
          <a:xfrm>
            <a:off x="4776649" y="1755972"/>
            <a:ext cx="3956200" cy="455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Panorâma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Geral</a:t>
            </a:r>
            <a:endParaRPr sz="2400"/>
          </a:p>
        </p:txBody>
      </p:sp>
      <p:sp>
        <p:nvSpPr>
          <p:cNvPr id="314" name="Google Shape;314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-76200" y="2302167"/>
            <a:ext cx="3745800" cy="2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CC</a:t>
            </a:r>
            <a:r>
              <a:rPr lang="pt-BR"/>
              <a:t> - Distância Centróide a Centróide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OC</a:t>
            </a:r>
            <a:r>
              <a:rPr lang="pt-BR"/>
              <a:t> - Distância Objeto a Centróide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OO</a:t>
            </a:r>
            <a:r>
              <a:rPr lang="pt-BR"/>
              <a:t> - Distância Objeto a Objeto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CC/ </a:t>
            </a:r>
            <a:r>
              <a:rPr lang="pt-BR"/>
              <a:t>- Distância Centróide a Centróide Global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b="1"/>
              <a:t>u</a:t>
            </a:r>
            <a:r>
              <a:rPr lang="pt-BR"/>
              <a:t> - matriz de pertencimento fuzzy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3" name="Google Shape;313;p40"/>
          <p:cNvGraphicFramePr/>
          <p:nvPr/>
        </p:nvGraphicFramePr>
        <p:xfrm>
          <a:off x="3570425" y="54881"/>
          <a:ext cx="5016000" cy="6962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6500"/>
                <a:gridCol w="1294400"/>
                <a:gridCol w="1212550"/>
                <a:gridCol w="1212550"/>
              </a:tblGrid>
              <a:tr h="426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Category</a:t>
                      </a:r>
                      <a:endParaRPr sz="12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Metric</a:t>
                      </a:r>
                      <a:endParaRPr sz="12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Objective</a:t>
                      </a:r>
                      <a:endParaRPr sz="12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Distances</a:t>
                      </a:r>
                      <a:endParaRPr sz="12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</a:tr>
              <a:tr h="238240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/>
                        <a:t>Separation</a:t>
                      </a:r>
                      <a:endParaRPr sz="11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SSB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Cluster Separation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47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Fuzzy Cluster Separation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(u)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ABGSS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CC/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Edge-index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minimized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406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/>
                        <a:t>Density</a:t>
                      </a:r>
                      <a:endParaRPr sz="11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Cluster Connectedness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/>
                        <a:t>Compactness</a:t>
                      </a:r>
                      <a:endParaRPr sz="11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SSW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Ball &amp; Hall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J-index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OC (u)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TWCV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Classification Entropy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(u)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Intracluster entropy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8240">
                <a:tc rowSpan="1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/>
                        <a:t>Compactness and Separation</a:t>
                      </a:r>
                      <a:endParaRPr sz="1100" b="1"/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Calinski-Harabaz 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maximized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380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Hartigan 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maximized</a:t>
                      </a:r>
                      <a:endParaRPr sz="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Xu 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minimized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47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Ratkowsky &amp; Lance 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maximized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 (d)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WB 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minimized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Xie-Beni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 (u)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I-index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OC (u)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Dunn index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Davies-Bouldin 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CS-Measure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CC - OO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Silhouette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Min-Max Cut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2382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Gap Statistics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maximization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OO</a:t>
                      </a:r>
                      <a:endParaRPr sz="900" b="1"/>
                    </a:p>
                  </a:txBody>
                  <a:tcPr marL="91425" marR="91425" marT="96000" marB="0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K-Means</a:t>
            </a:r>
            <a:r>
              <a:rPr lang="pt-BR" dirty="0" smtClean="0"/>
              <a:t> (</a:t>
            </a:r>
            <a:r>
              <a:rPr lang="pt-BR" dirty="0" err="1" smtClean="0"/>
              <a:t>K-médias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Mais usado</a:t>
            </a:r>
          </a:p>
          <a:p>
            <a:r>
              <a:rPr lang="pt-BR" dirty="0" smtClean="0"/>
              <a:t>É rápido, já que só calcula as distâncias entre os pontos e os centros de grupo. Tem uma complexidade linear O (n).</a:t>
            </a:r>
          </a:p>
          <a:p>
            <a:r>
              <a:rPr lang="pt-BR" dirty="0" smtClean="0"/>
              <a:t>Desvantagens: </a:t>
            </a:r>
          </a:p>
          <a:p>
            <a:pPr lvl="1"/>
            <a:r>
              <a:rPr lang="pt-BR" dirty="0" smtClean="0"/>
              <a:t>Necessário pré-selecionar quantos grupos existem (nem sempre é trivial)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Panorâma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Geral</a:t>
            </a:r>
            <a:endParaRPr sz="2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2" name="Google Shape;322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0" y="3197367"/>
            <a:ext cx="3014400" cy="1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CC - Distância Centróide a Centróide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OO - Distância Objeto a Objeto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OC - Distância Objeto a Centróide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CC/ - Distância Centróide a Centróide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          Global</a:t>
            </a:r>
            <a:endParaRPr sz="1000" dirty="0"/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l="7388" t="5933" r="24828" b="3207"/>
          <a:stretch/>
        </p:blipFill>
        <p:spPr>
          <a:xfrm>
            <a:off x="2318527" y="0"/>
            <a:ext cx="68254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medir?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https://www.youtube.com/watch?v=Mf6MqIS2ql4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Algumas</a:t>
            </a:r>
            <a:r>
              <a:rPr lang="en-US" dirty="0" smtClean="0"/>
              <a:t> das </a:t>
            </a:r>
            <a:r>
              <a:rPr lang="en-US" dirty="0" err="1" smtClean="0"/>
              <a:t>métricas</a:t>
            </a:r>
            <a:r>
              <a:rPr lang="en-US" dirty="0" smtClean="0"/>
              <a:t>:</a:t>
            </a:r>
            <a:endParaRPr lang="pt-BR" dirty="0" smtClean="0"/>
          </a:p>
          <a:p>
            <a:r>
              <a:rPr lang="pt-BR" dirty="0" err="1" smtClean="0"/>
              <a:t>Daviesboldin</a:t>
            </a:r>
            <a:endParaRPr lang="pt-BR" dirty="0" smtClean="0"/>
          </a:p>
          <a:p>
            <a:r>
              <a:rPr lang="en-US" dirty="0" err="1" smtClean="0"/>
              <a:t>Calinski-Harabasz</a:t>
            </a:r>
            <a:endParaRPr lang="en-US" dirty="0" smtClean="0"/>
          </a:p>
          <a:p>
            <a:r>
              <a:rPr lang="en-US" dirty="0" smtClean="0"/>
              <a:t>Dunn index</a:t>
            </a:r>
          </a:p>
          <a:p>
            <a:r>
              <a:rPr lang="en-US" dirty="0" err="1" smtClean="0"/>
              <a:t>Xie-Beni</a:t>
            </a:r>
            <a:r>
              <a:rPr lang="en-US" dirty="0" smtClean="0"/>
              <a:t> index</a:t>
            </a:r>
            <a:endParaRPr lang="pt-B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</a:t>
            </a:r>
            <a:endParaRPr lang="pt-BR" dirty="0"/>
          </a:p>
        </p:txBody>
      </p:sp>
      <p:pic>
        <p:nvPicPr>
          <p:cNvPr id="4" name="Google Shape;401;p44"/>
          <p:cNvPicPr preferRelativeResize="0"/>
          <p:nvPr/>
        </p:nvPicPr>
        <p:blipFill rotWithShape="1">
          <a:blip r:embed="rId2">
            <a:alphaModFix/>
          </a:blip>
          <a:srcRect l="52360"/>
          <a:stretch/>
        </p:blipFill>
        <p:spPr>
          <a:xfrm>
            <a:off x="379025" y="1417638"/>
            <a:ext cx="3604900" cy="22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2;p44"/>
          <p:cNvPicPr preferRelativeResize="0"/>
          <p:nvPr/>
        </p:nvPicPr>
        <p:blipFill rotWithShape="1">
          <a:blip r:embed="rId3">
            <a:alphaModFix/>
          </a:blip>
          <a:srcRect l="52360"/>
          <a:stretch/>
        </p:blipFill>
        <p:spPr>
          <a:xfrm>
            <a:off x="4876799" y="1417640"/>
            <a:ext cx="3604900" cy="2277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7;p45"/>
          <p:cNvSpPr txBox="1">
            <a:spLocks/>
          </p:cNvSpPr>
          <p:nvPr/>
        </p:nvSpPr>
        <p:spPr>
          <a:xfrm>
            <a:off x="632771" y="3581442"/>
            <a:ext cx="8283600" cy="3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l" defTabSz="914400" rtl="0" eaLnBrk="1" fontAlgn="auto" latinLnBrk="0" hangingPunct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AGL-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média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/ 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: 5                                                    K-means / 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k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: 5</a:t>
            </a:r>
          </a:p>
          <a:p>
            <a:pPr marL="914400" marR="0" lvl="1" indent="-330200" algn="l" defTabSz="914400" rtl="0" eaLnBrk="1" fontAlgn="auto" latinLnBrk="0" hangingPunct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defTabSz="914400" rtl="0" eaLnBrk="1" fontAlgn="auto" latinLnBrk="0" hangingPunct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410;p45"/>
          <p:cNvPicPr preferRelativeResize="0"/>
          <p:nvPr/>
        </p:nvPicPr>
        <p:blipFill rotWithShape="1">
          <a:blip r:embed="rId4">
            <a:alphaModFix/>
          </a:blip>
          <a:srcRect t="7261"/>
          <a:stretch/>
        </p:blipFill>
        <p:spPr>
          <a:xfrm>
            <a:off x="199655" y="4248460"/>
            <a:ext cx="4620700" cy="22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11;p45"/>
          <p:cNvPicPr preferRelativeResize="0"/>
          <p:nvPr/>
        </p:nvPicPr>
        <p:blipFill rotWithShape="1">
          <a:blip r:embed="rId5">
            <a:alphaModFix/>
          </a:blip>
          <a:srcRect t="9132"/>
          <a:stretch/>
        </p:blipFill>
        <p:spPr>
          <a:xfrm>
            <a:off x="4715205" y="4214011"/>
            <a:ext cx="4628450" cy="22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3490" cy="1143000"/>
          </a:xfrm>
        </p:spPr>
        <p:txBody>
          <a:bodyPr/>
          <a:lstStyle/>
          <a:p>
            <a:r>
              <a:rPr lang="pt-BR" smtClean="0"/>
              <a:t>Atividade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43689" cy="4525963"/>
          </a:xfrm>
        </p:spPr>
        <p:txBody>
          <a:bodyPr/>
          <a:lstStyle/>
          <a:p>
            <a:r>
              <a:rPr lang="pt-BR" dirty="0" smtClean="0"/>
              <a:t>Implementar o </a:t>
            </a:r>
            <a:r>
              <a:rPr lang="pt-BR" dirty="0" err="1" smtClean="0"/>
              <a:t>K-means</a:t>
            </a:r>
            <a:r>
              <a:rPr lang="pt-BR" dirty="0" smtClean="0"/>
              <a:t> em dupla</a:t>
            </a:r>
          </a:p>
          <a:p>
            <a:r>
              <a:rPr lang="pt-BR" dirty="0" smtClean="0"/>
              <a:t>Testar para k = 2, 3 e 4</a:t>
            </a:r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09942" y="274638"/>
          <a:ext cx="2476858" cy="5936185"/>
        </p:xfrm>
        <a:graphic>
          <a:graphicData uri="http://schemas.openxmlformats.org/drawingml/2006/table">
            <a:tbl>
              <a:tblPr/>
              <a:tblGrid>
                <a:gridCol w="1238429"/>
                <a:gridCol w="1238429"/>
              </a:tblGrid>
              <a:tr h="1111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latin typeface="Verdana"/>
                        </a:rPr>
                        <a:t>x1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latin typeface="Verdana"/>
                        </a:rPr>
                        <a:t>x2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0,332618381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0,297322129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0,30648281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0,441238207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0,358591496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0,298396416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0,444002179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0,427754467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0,298115037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0,405212819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0,399020829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0,447560478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0,283542912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0,316944833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0,285536924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0,333220778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0,43495226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0,33097068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0,226313115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0,419128466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0,324169299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0,22538032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0,372769834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0,317991212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0,397975849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0,262458321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0,274677881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0,427194625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0,538133216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0,580052904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0,723253383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0,684530939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0,726006167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0,518952379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0,567623485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0,644680699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0,606043613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0,656775836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0,530975939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0,698058025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0,620614332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0,540747285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0,725988229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0,644682733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0,574134711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0,586042122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0,544713024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0,517084261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0,642461171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0,54555651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0,678847402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0,616248041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0,533724133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0,673480505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0,704133052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0,691467374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0,902609387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0,840393146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0,941795412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0,857744219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0,765404593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0,925715784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0,924081586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0,758274196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0,765215485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0,769372306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0,762518624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0,973498713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0,998677548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0,974399928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0,76276877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0,786397186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0,809059966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0,857699877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0,782434671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0,773771643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0,863462044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0,799404431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16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latin typeface="Verdana"/>
                        </a:rPr>
                        <a:t>0,836569967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latin typeface="Verdana"/>
                        </a:rPr>
                        <a:t>0,959102342</a:t>
                      </a:r>
                    </a:p>
                  </a:txBody>
                  <a:tcPr marL="7625" marR="7625" marT="76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57200" y="3157186"/>
          <a:ext cx="5752742" cy="3475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K-means</a:t>
            </a:r>
            <a:r>
              <a:rPr lang="pt-BR" dirty="0" smtClean="0"/>
              <a:t> (Pseudocódigo)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Selecionamos um número de grupos para usar e inicializamos aleatoriamente seus respectivos pontos centrais. </a:t>
            </a:r>
          </a:p>
          <a:p>
            <a:r>
              <a:rPr lang="pt-BR" dirty="0" smtClean="0"/>
              <a:t>Cada ponto de dados é classificado calculando a distância entre esse ponto e cada centro de grupo e, em seguida, classificando o ponto a ser no grupo cujo centro está mais próximo dele.</a:t>
            </a:r>
          </a:p>
          <a:p>
            <a:r>
              <a:rPr lang="pt-BR" dirty="0" smtClean="0"/>
              <a:t>Com base nesses pontos classificados, recompomos o centro do grupo tomando a média de todos os vetores no grupo.</a:t>
            </a:r>
          </a:p>
          <a:p>
            <a:r>
              <a:rPr lang="pt-BR" dirty="0" smtClean="0"/>
              <a:t>Repita essas etapas para um número definido de iterações ou até que os centros de grupo não mudem significativamente entre as iterações. 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Resumindo</a:t>
            </a:r>
            <a:endParaRPr lang="pt-BR" dirty="0"/>
          </a:p>
        </p:txBody>
      </p:sp>
      <p:pic>
        <p:nvPicPr>
          <p:cNvPr id="4" name="Google Shape;12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65" y="4810416"/>
            <a:ext cx="2219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77" y="1417638"/>
            <a:ext cx="58674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822" y="4810416"/>
            <a:ext cx="3148925" cy="6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925443" y="416866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225" y="1807050"/>
            <a:ext cx="7772399" cy="31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*KrcZK0xYgTa4qFrVr0fO2w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797587" y="437444"/>
            <a:ext cx="10754382" cy="59144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inicialização</a:t>
            </a:r>
            <a:r>
              <a:rPr lang="en-US" dirty="0" smtClean="0"/>
              <a:t> dos </a:t>
            </a:r>
            <a:r>
              <a:rPr lang="en-US" dirty="0" err="1" smtClean="0"/>
              <a:t>centróides</a:t>
            </a:r>
            <a:r>
              <a:rPr lang="en-US" dirty="0" smtClean="0"/>
              <a:t> </a:t>
            </a:r>
            <a:r>
              <a:rPr lang="en-US" dirty="0" err="1" smtClean="0"/>
              <a:t>influencia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endParaRPr lang="pt-BR" dirty="0"/>
          </a:p>
        </p:txBody>
      </p:sp>
      <p:sp>
        <p:nvSpPr>
          <p:cNvPr id="4" name="Google Shape;146;p20"/>
          <p:cNvSpPr txBox="1">
            <a:spLocks/>
          </p:cNvSpPr>
          <p:nvPr/>
        </p:nvSpPr>
        <p:spPr>
          <a:xfrm>
            <a:off x="471900" y="1919075"/>
            <a:ext cx="5349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lt2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0051" y="2257150"/>
            <a:ext cx="5292599" cy="28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1671</Words>
  <Application>Microsoft Macintosh PowerPoint</Application>
  <PresentationFormat>Apresentação na tela (4:3)</PresentationFormat>
  <Paragraphs>328</Paragraphs>
  <Slides>43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Office Theme</vt:lpstr>
      <vt:lpstr>Fundamentos de inteligência artificial</vt:lpstr>
      <vt:lpstr>E clusterização???</vt:lpstr>
      <vt:lpstr>Clustering!!!</vt:lpstr>
      <vt:lpstr>K-Means (K-médias)</vt:lpstr>
      <vt:lpstr>K-means (Pseudocódigo)</vt:lpstr>
      <vt:lpstr>Resumindo</vt:lpstr>
      <vt:lpstr>Exemplo</vt:lpstr>
      <vt:lpstr>Slide 8</vt:lpstr>
      <vt:lpstr>A inicialização dos centróides influencia o resultado</vt:lpstr>
      <vt:lpstr>Questões relevantes</vt:lpstr>
      <vt:lpstr>K-means não trata bem clusters de tamanho diferente</vt:lpstr>
      <vt:lpstr>K-means nãoéadequadoparatratamento clusters de densidadesdiferentes</vt:lpstr>
      <vt:lpstr>K-means nãoéadequadoparatratamento clusters não-globulares</vt:lpstr>
      <vt:lpstr>Na íris</vt:lpstr>
      <vt:lpstr>K-Medianas</vt:lpstr>
      <vt:lpstr>FuzzyC-Means</vt:lpstr>
      <vt:lpstr>Nível de pertencimento</vt:lpstr>
      <vt:lpstr>FCM – O algoritmo</vt:lpstr>
      <vt:lpstr>FCM x K-Means</vt:lpstr>
      <vt:lpstr>Mean-Shift Clustering (Clusterizaçãopordeslocamentomédio )</vt:lpstr>
      <vt:lpstr>Mean-Shift Clustering (Clusterizaçãopordeslocamentomédio )</vt:lpstr>
      <vt:lpstr>Vantagens e desvantagens</vt:lpstr>
      <vt:lpstr>Uso de otimizadores globais para encontrar centróides</vt:lpstr>
      <vt:lpstr>DBSCAN</vt:lpstr>
      <vt:lpstr>DBSCAN</vt:lpstr>
      <vt:lpstr>DBSCAN</vt:lpstr>
      <vt:lpstr>DBSCAN</vt:lpstr>
      <vt:lpstr>Modelos de Mistura Gaussiana (GMM)</vt:lpstr>
      <vt:lpstr>GMMs</vt:lpstr>
      <vt:lpstr>GMM (Pseudocódigo)</vt:lpstr>
      <vt:lpstr>Algoritmo aglomerativo</vt:lpstr>
      <vt:lpstr>Qual processo de clusterização é melhor?</vt:lpstr>
      <vt:lpstr>E agora?</vt:lpstr>
      <vt:lpstr>Como avaliar os clusters?</vt:lpstr>
      <vt:lpstr>Métricas: Tipos</vt:lpstr>
      <vt:lpstr>Distâncias Importantes</vt:lpstr>
      <vt:lpstr>Distâncias Importantes</vt:lpstr>
      <vt:lpstr>Distâncias Importantes</vt:lpstr>
      <vt:lpstr>Panorâma  Geral</vt:lpstr>
      <vt:lpstr>Panorâma  Geral</vt:lpstr>
      <vt:lpstr>Como medir?</vt:lpstr>
      <vt:lpstr>Visualização</vt:lpstr>
      <vt:lpstr>Atividade</vt:lpstr>
    </vt:vector>
  </TitlesOfParts>
  <Company>Carmelo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Usando Inteligência Computacional para Problemas em Telecomunicações</dc:title>
  <dc:creator>Carmelo</dc:creator>
  <cp:lastModifiedBy>pos</cp:lastModifiedBy>
  <cp:revision>56</cp:revision>
  <dcterms:created xsi:type="dcterms:W3CDTF">2019-06-10T11:34:38Z</dcterms:created>
  <dcterms:modified xsi:type="dcterms:W3CDTF">2019-06-29T00:28:24Z</dcterms:modified>
</cp:coreProperties>
</file>